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73" r:id="rId3"/>
    <p:sldId id="274" r:id="rId4"/>
    <p:sldId id="275" r:id="rId5"/>
    <p:sldId id="281" r:id="rId6"/>
    <p:sldId id="279" r:id="rId7"/>
    <p:sldId id="282" r:id="rId8"/>
    <p:sldId id="257" r:id="rId9"/>
    <p:sldId id="258" r:id="rId10"/>
    <p:sldId id="259" r:id="rId11"/>
    <p:sldId id="261" r:id="rId12"/>
    <p:sldId id="285" r:id="rId13"/>
    <p:sldId id="294" r:id="rId14"/>
    <p:sldId id="289" r:id="rId15"/>
    <p:sldId id="290" r:id="rId16"/>
    <p:sldId id="286" r:id="rId17"/>
    <p:sldId id="287" r:id="rId18"/>
    <p:sldId id="276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4BA0F-E958-450A-8D0A-B5D9C83A54B0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C457B-8E53-492F-A032-D2FA52C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3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457B-8E53-492F-A032-D2FA52C09C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2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7F75-0D55-4DF0-8BED-5D159AF5CB03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9AC7C-352C-4CB8-B485-D370B51F42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7F75-0D55-4DF0-8BED-5D159AF5CB03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C7C-352C-4CB8-B485-D370B51F4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7F75-0D55-4DF0-8BED-5D159AF5CB03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C7C-352C-4CB8-B485-D370B51F4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248400"/>
            <a:ext cx="2122023" cy="4244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7F75-0D55-4DF0-8BED-5D159AF5CB03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C7C-352C-4CB8-B485-D370B51F42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7F75-0D55-4DF0-8BED-5D159AF5CB03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C7C-352C-4CB8-B485-D370B51F42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7F75-0D55-4DF0-8BED-5D159AF5CB03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C7C-352C-4CB8-B485-D370B51F427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7F75-0D55-4DF0-8BED-5D159AF5CB03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C7C-352C-4CB8-B485-D370B51F4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7F75-0D55-4DF0-8BED-5D159AF5CB03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C7C-352C-4CB8-B485-D370B51F4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7F75-0D55-4DF0-8BED-5D159AF5CB03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C7C-352C-4CB8-B485-D370B51F4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7F75-0D55-4DF0-8BED-5D159AF5CB03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9AC7C-352C-4CB8-B485-D370B51F4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E4D7F75-0D55-4DF0-8BED-5D159AF5CB03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0F9AC7C-352C-4CB8-B485-D370B51F42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digitallatin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uskey@ou.edu" TargetMode="External"/><Relationship Id="rId2" Type="http://schemas.openxmlformats.org/officeDocument/2006/relationships/hyperlink" Target="mailto:jmabbas@o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eaver@cs.o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18413"/>
            <a:ext cx="8077200" cy="2057400"/>
          </a:xfrm>
        </p:spPr>
        <p:txBody>
          <a:bodyPr/>
          <a:lstStyle/>
          <a:p>
            <a:r>
              <a:rPr lang="en-US" sz="6000" dirty="0" smtClean="0">
                <a:effectLst/>
              </a:rPr>
              <a:t>How I Learned to Love Classical Studies: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375813"/>
            <a:ext cx="6400800" cy="3048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Information Behavior Studies and Digital Humanities</a:t>
            </a:r>
            <a:br>
              <a:rPr lang="en-US" dirty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Dr. June Abbas</a:t>
            </a:r>
          </a:p>
          <a:p>
            <a:r>
              <a:rPr lang="en-US" dirty="0" smtClean="0"/>
              <a:t>School of Library and Information Studies</a:t>
            </a:r>
          </a:p>
          <a:p>
            <a:r>
              <a:rPr lang="en-US" dirty="0" smtClean="0"/>
              <a:t>University of Oklahoma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dirty="0" smtClean="0">
                <a:solidFill>
                  <a:schemeClr val="tx2"/>
                </a:solidFill>
              </a:rPr>
              <a:t>Presented to Digital </a:t>
            </a:r>
            <a:r>
              <a:rPr lang="en-US" sz="1800" dirty="0" smtClean="0">
                <a:solidFill>
                  <a:schemeClr val="tx2"/>
                </a:solidFill>
              </a:rPr>
              <a:t>Humanities @ OU Day III</a:t>
            </a:r>
            <a:endParaRPr lang="en-US" sz="18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September 9, </a:t>
            </a:r>
            <a:r>
              <a:rPr lang="en-US" sz="1800" dirty="0" smtClean="0">
                <a:solidFill>
                  <a:schemeClr val="tx2"/>
                </a:solidFill>
              </a:rPr>
              <a:t>2016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"/>
            <a:ext cx="3048000" cy="609600"/>
          </a:xfrm>
          <a:prstGeom prst="rect">
            <a:avLst/>
          </a:prstGeom>
        </p:spPr>
      </p:pic>
      <p:pic>
        <p:nvPicPr>
          <p:cNvPr id="1028" name="Picture 4" descr="OU logo with Word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324600"/>
            <a:ext cx="2315662" cy="4548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21114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methods used in the study</a:t>
            </a:r>
          </a:p>
          <a:p>
            <a:pPr lvl="1"/>
            <a:r>
              <a:rPr lang="en-US" dirty="0" smtClean="0"/>
              <a:t>In depth interviews with user groups</a:t>
            </a:r>
          </a:p>
          <a:p>
            <a:pPr lvl="1"/>
            <a:r>
              <a:rPr lang="en-US" dirty="0" smtClean="0"/>
              <a:t>Task demonstration of their use of digital and print resources</a:t>
            </a:r>
          </a:p>
          <a:p>
            <a:pPr lvl="1"/>
            <a:r>
              <a:rPr lang="en-US" dirty="0" smtClean="0"/>
              <a:t>Task Diary kept for 2-3 weeks of scholarly activities and resource use</a:t>
            </a:r>
          </a:p>
          <a:p>
            <a:pPr lvl="1"/>
            <a:endParaRPr lang="en-US" dirty="0"/>
          </a:p>
          <a:p>
            <a:r>
              <a:rPr lang="en-US" dirty="0" smtClean="0"/>
              <a:t>Sample</a:t>
            </a:r>
          </a:p>
          <a:p>
            <a:pPr lvl="1"/>
            <a:r>
              <a:rPr lang="en-US" dirty="0" smtClean="0"/>
              <a:t>16 total participants: 10 scholars, 3 PhD students, and 3 high school teachers</a:t>
            </a:r>
          </a:p>
          <a:p>
            <a:pPr lvl="1"/>
            <a:r>
              <a:rPr lang="en-US" dirty="0" smtClean="0"/>
              <a:t>Sample is a purposive sample determined by Dr. Huskey but then email invitations sent to participants.</a:t>
            </a:r>
          </a:p>
          <a:p>
            <a:pPr lvl="1"/>
            <a:r>
              <a:rPr lang="en-US" dirty="0" smtClean="0"/>
              <a:t>Sample includes scholars and PhD students from US and abroad and high school teachers from OKC Metro area</a:t>
            </a:r>
          </a:p>
          <a:p>
            <a:pPr lvl="1"/>
            <a:endParaRPr lang="en-US" dirty="0"/>
          </a:p>
          <a:p>
            <a:r>
              <a:rPr lang="en-US" dirty="0" smtClean="0"/>
              <a:t>Interviews conducted Oct. 2014-Jan. 2015 at 3 universities in the 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00"/>
            <a:ext cx="8229600" cy="1219200"/>
          </a:xfrm>
        </p:spPr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pic>
        <p:nvPicPr>
          <p:cNvPr id="6" name="Content Placeholder 5" descr="Dedoose: 5.3.12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" y="1371600"/>
            <a:ext cx="9080499" cy="4952999"/>
          </a:xfrm>
        </p:spPr>
      </p:pic>
    </p:spTree>
    <p:extLst>
      <p:ext uri="{BB962C8B-B14F-4D97-AF65-F5344CB8AC3E}">
        <p14:creationId xmlns:p14="http://schemas.microsoft.com/office/powerpoint/2010/main" val="36484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38" y="-381000"/>
            <a:ext cx="8229600" cy="1371600"/>
          </a:xfrm>
        </p:spPr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438" y="11430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Use of digital tools by three user groups</a:t>
            </a:r>
          </a:p>
          <a:p>
            <a:r>
              <a:rPr lang="en-US" sz="4400" dirty="0" smtClean="0"/>
              <a:t>Information seeking behaviors/work (task) analysis</a:t>
            </a:r>
          </a:p>
          <a:p>
            <a:pPr lvl="1"/>
            <a:r>
              <a:rPr lang="en-US" sz="2600" dirty="0" smtClean="0"/>
              <a:t>Searching strategies</a:t>
            </a:r>
          </a:p>
          <a:p>
            <a:pPr lvl="1"/>
            <a:r>
              <a:rPr lang="en-US" sz="2600" dirty="0" smtClean="0"/>
              <a:t>Resources used</a:t>
            </a:r>
          </a:p>
          <a:p>
            <a:pPr lvl="2"/>
            <a:r>
              <a:rPr lang="en-US" sz="2600" dirty="0" smtClean="0">
                <a:solidFill>
                  <a:srgbClr val="FF0000"/>
                </a:solidFill>
              </a:rPr>
              <a:t>What is necessary in metadata in library catalog?</a:t>
            </a:r>
          </a:p>
          <a:p>
            <a:pPr lvl="1"/>
            <a:r>
              <a:rPr lang="en-US" sz="2600" dirty="0" smtClean="0"/>
              <a:t>Usability of digital tools</a:t>
            </a:r>
          </a:p>
          <a:p>
            <a:pPr lvl="2"/>
            <a:r>
              <a:rPr lang="en-US" sz="2600" dirty="0" smtClean="0">
                <a:solidFill>
                  <a:srgbClr val="FF0000"/>
                </a:solidFill>
              </a:rPr>
              <a:t>What issues do they encounter when using library catalogs and other digital tools?</a:t>
            </a:r>
          </a:p>
          <a:p>
            <a:pPr lvl="1"/>
            <a:r>
              <a:rPr lang="en-US" sz="2600" dirty="0" smtClean="0"/>
              <a:t>Features analysis</a:t>
            </a:r>
          </a:p>
          <a:p>
            <a:pPr lvl="2"/>
            <a:r>
              <a:rPr lang="en-US" sz="2600" dirty="0" smtClean="0">
                <a:solidFill>
                  <a:srgbClr val="FF0000"/>
                </a:solidFill>
              </a:rPr>
              <a:t>What aspects of digital tools they use are useful/not useful/frustrating</a:t>
            </a:r>
          </a:p>
          <a:p>
            <a:pPr lvl="2"/>
            <a:r>
              <a:rPr lang="en-US" sz="2600" dirty="0" smtClean="0">
                <a:solidFill>
                  <a:srgbClr val="FF0000"/>
                </a:solidFill>
              </a:rPr>
              <a:t>What is missing from digital tools they use that we should include in the components of the DLL?</a:t>
            </a:r>
          </a:p>
          <a:p>
            <a:pPr lvl="2"/>
            <a:endParaRPr lang="en-US" sz="2000" dirty="0" smtClean="0">
              <a:solidFill>
                <a:schemeClr val="tx1"/>
              </a:solidFill>
            </a:endParaRPr>
          </a:p>
          <a:p>
            <a:pPr lvl="2"/>
            <a:endParaRPr lang="en-US" sz="2000" dirty="0" smtClean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Outcomes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/>
              <a:t>Changes to Critical apparatus/critical edition</a:t>
            </a:r>
          </a:p>
          <a:p>
            <a:pPr lvl="1"/>
            <a:r>
              <a:rPr lang="en-US" sz="3000" dirty="0"/>
              <a:t>Features in Reading Room/Sandbox</a:t>
            </a:r>
          </a:p>
          <a:p>
            <a:pPr lvl="1"/>
            <a:r>
              <a:rPr lang="en-US" sz="3000" dirty="0"/>
              <a:t>Features encoded in the digital critical edition/apparatus</a:t>
            </a:r>
          </a:p>
          <a:p>
            <a:pPr lvl="2"/>
            <a:r>
              <a:rPr lang="en-US" sz="2600" dirty="0">
                <a:solidFill>
                  <a:srgbClr val="FF0000"/>
                </a:solidFill>
              </a:rPr>
              <a:t>Content</a:t>
            </a:r>
          </a:p>
          <a:p>
            <a:pPr lvl="2"/>
            <a:r>
              <a:rPr lang="en-US" sz="2600" dirty="0">
                <a:solidFill>
                  <a:srgbClr val="FF0000"/>
                </a:solidFill>
              </a:rPr>
              <a:t>Features/Additions</a:t>
            </a:r>
          </a:p>
          <a:p>
            <a:pPr lvl="2"/>
            <a:r>
              <a:rPr lang="en-US" sz="2600" dirty="0" smtClean="0">
                <a:solidFill>
                  <a:srgbClr val="FF0000"/>
                </a:solidFill>
              </a:rPr>
              <a:t>Functionality/Display/Navigation</a:t>
            </a:r>
          </a:p>
          <a:p>
            <a:pPr marL="914400" lvl="2" indent="0">
              <a:buNone/>
            </a:pPr>
            <a:endParaRPr lang="en-US" sz="26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Process of developing critical 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edition/apparatus</a:t>
            </a:r>
          </a:p>
          <a:p>
            <a:pPr marL="0" indent="0">
              <a:buNone/>
            </a:pPr>
            <a:endParaRPr lang="en-US" sz="4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Decisions of editors while developing 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977745"/>
              </p:ext>
            </p:extLst>
          </p:nvPr>
        </p:nvGraphicFramePr>
        <p:xfrm>
          <a:off x="762000" y="76200"/>
          <a:ext cx="7543799" cy="6620194"/>
        </p:xfrm>
        <a:graphic>
          <a:graphicData uri="http://schemas.openxmlformats.org/drawingml/2006/table">
            <a:tbl>
              <a:tblPr firstRow="1" firstCol="1" bandRow="1"/>
              <a:tblGrid>
                <a:gridCol w="2153232">
                  <a:extLst>
                    <a:ext uri="{9D8B030D-6E8A-4147-A177-3AD203B41FA5}">
                      <a16:colId xmlns:a16="http://schemas.microsoft.com/office/drawing/2014/main" xmlns="" val="1704977762"/>
                    </a:ext>
                  </a:extLst>
                </a:gridCol>
                <a:gridCol w="1347642">
                  <a:extLst>
                    <a:ext uri="{9D8B030D-6E8A-4147-A177-3AD203B41FA5}">
                      <a16:colId xmlns:a16="http://schemas.microsoft.com/office/drawing/2014/main" xmlns="" val="3509707231"/>
                    </a:ext>
                  </a:extLst>
                </a:gridCol>
                <a:gridCol w="1152983">
                  <a:extLst>
                    <a:ext uri="{9D8B030D-6E8A-4147-A177-3AD203B41FA5}">
                      <a16:colId xmlns:a16="http://schemas.microsoft.com/office/drawing/2014/main" xmlns="" val="1218464219"/>
                    </a:ext>
                  </a:extLst>
                </a:gridCol>
                <a:gridCol w="2889942">
                  <a:extLst>
                    <a:ext uri="{9D8B030D-6E8A-4147-A177-3AD203B41FA5}">
                      <a16:colId xmlns:a16="http://schemas.microsoft.com/office/drawing/2014/main" xmlns="" val="596453042"/>
                    </a:ext>
                  </a:extLst>
                </a:gridCol>
              </a:tblGrid>
              <a:tr h="2764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 Used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DLL Component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Supports in DLL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481738"/>
                  </a:ext>
                </a:extLst>
              </a:tr>
              <a:tr h="8293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Choose Author/Work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Library Catalogs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 Databases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Collections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Network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DLL Catalog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Metadata in DLL catalog to support choice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 and Work records showing all previous editions of Work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 and Work records showing all manuscripts of Work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Bibliographies of commentaries, articles, etc.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1441814"/>
                  </a:ext>
                </a:extLst>
              </a:tr>
              <a:tr h="8293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Locate manuscripts and editions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Library Catalogs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 Databases/Websites/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Repositories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collections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Network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DLL Catalog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Metadata in DLL catalog to support choice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 and Work records showing all previous editions of Work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 and Work records showing all manuscripts of Work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Bibliographies of commentaries, articles, etc.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8185796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Manuscripts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editions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Commentaries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Scholarly Articles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LDLT editions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Visualization Tools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Tools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Published digital critical editions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variants across manuscripts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Morphological analysis tools, dictionary,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Plesaides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0819725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Review/prune collation table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Collation table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Manuscripts, Editions, etc.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LDLT editions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Visualization Tools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Tools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Published digital critical editions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variants across manuscripts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Morphological analysis tools, dictionary,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Plesaides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7215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79298"/>
              </p:ext>
            </p:extLst>
          </p:nvPr>
        </p:nvGraphicFramePr>
        <p:xfrm>
          <a:off x="685800" y="533400"/>
          <a:ext cx="7543799" cy="5707065"/>
        </p:xfrm>
        <a:graphic>
          <a:graphicData uri="http://schemas.openxmlformats.org/drawingml/2006/table">
            <a:tbl>
              <a:tblPr firstRow="1" firstCol="1" bandRow="1"/>
              <a:tblGrid>
                <a:gridCol w="2153232">
                  <a:extLst>
                    <a:ext uri="{9D8B030D-6E8A-4147-A177-3AD203B41FA5}">
                      <a16:colId xmlns:a16="http://schemas.microsoft.com/office/drawing/2014/main" xmlns="" val="657656349"/>
                    </a:ext>
                  </a:extLst>
                </a:gridCol>
                <a:gridCol w="1347642">
                  <a:extLst>
                    <a:ext uri="{9D8B030D-6E8A-4147-A177-3AD203B41FA5}">
                      <a16:colId xmlns:a16="http://schemas.microsoft.com/office/drawing/2014/main" xmlns="" val="656575805"/>
                    </a:ext>
                  </a:extLst>
                </a:gridCol>
                <a:gridCol w="1152983">
                  <a:extLst>
                    <a:ext uri="{9D8B030D-6E8A-4147-A177-3AD203B41FA5}">
                      <a16:colId xmlns:a16="http://schemas.microsoft.com/office/drawing/2014/main" xmlns="" val="2509765270"/>
                    </a:ext>
                  </a:extLst>
                </a:gridCol>
                <a:gridCol w="2889942">
                  <a:extLst>
                    <a:ext uri="{9D8B030D-6E8A-4147-A177-3AD203B41FA5}">
                      <a16:colId xmlns:a16="http://schemas.microsoft.com/office/drawing/2014/main" xmlns="" val="4037291745"/>
                    </a:ext>
                  </a:extLst>
                </a:gridCol>
              </a:tblGrid>
              <a:tr h="5528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the Stemma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Collation table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Manuscripts, Editions, etc.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LDLT editions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Visualization Tools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Tools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Published digital critical editions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variants across manuscripts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Morphological analysis tools, dictionary,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Plesaides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5980832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Move from Archetypal text (Point A) to original (Point B)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Manuscripts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editions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Commentaries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Scholarly Articles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LDLT editions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Visualization Tools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Tools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Published digital critical editions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variants across manuscripts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Morphological analysis tools, dictionary,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Plesaides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3489774"/>
                  </a:ext>
                </a:extLst>
              </a:tr>
              <a:tr h="4146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Reconstruct Text to use in critical edition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Collation table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Manuscripts, editions, etc.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LDLT editions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Published digital critical editions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3021001"/>
                  </a:ext>
                </a:extLst>
              </a:tr>
              <a:tr h="4146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Synthesize/Put together the Critical Apparatus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Collation table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Manuscripts, editions, etc.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LDLT editions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Published digital critical editions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4620846"/>
                  </a:ext>
                </a:extLst>
              </a:tr>
              <a:tr h="2764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Refining the Text and Critical Apparatus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Critical Apparatus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Collation table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Tools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Morphological analysis tools, dictionary,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Plesaides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4410825"/>
                  </a:ext>
                </a:extLst>
              </a:tr>
              <a:tr h="2764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Preface and Conspectus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Manuscripts, editions, etc.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134231"/>
                  </a:ext>
                </a:extLst>
              </a:tr>
              <a:tr h="4146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Compile Introduction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sources used by Editor but mostly editor’s judgement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LDLT editions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Published digital critical editions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84" marR="36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2688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5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Outcomes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Catalog record changes</a:t>
            </a:r>
          </a:p>
          <a:p>
            <a:r>
              <a:rPr lang="en-US" dirty="0" smtClean="0"/>
              <a:t>Include the elements already in library catalogs</a:t>
            </a:r>
          </a:p>
          <a:p>
            <a:r>
              <a:rPr lang="en-US" dirty="0" smtClean="0"/>
              <a:t>More in depth date/time period metadata</a:t>
            </a:r>
          </a:p>
          <a:p>
            <a:r>
              <a:rPr lang="en-US" dirty="0" smtClean="0"/>
              <a:t>Provenance</a:t>
            </a:r>
          </a:p>
          <a:p>
            <a:r>
              <a:rPr lang="en-US" dirty="0" smtClean="0"/>
              <a:t>More in depth info about the manuscript (i.e. illuminator, scribe, status)</a:t>
            </a:r>
          </a:p>
          <a:p>
            <a:r>
              <a:rPr lang="en-US" dirty="0" smtClean="0"/>
              <a:t>Name of all works in an anthology</a:t>
            </a:r>
          </a:p>
          <a:p>
            <a:r>
              <a:rPr lang="en-US" dirty="0" smtClean="0"/>
              <a:t>Links to related bibliographies</a:t>
            </a:r>
          </a:p>
          <a:p>
            <a:r>
              <a:rPr lang="en-US" dirty="0" smtClean="0"/>
              <a:t>Audience level</a:t>
            </a:r>
          </a:p>
          <a:p>
            <a:r>
              <a:rPr lang="en-US" dirty="0" smtClean="0"/>
              <a:t>Educational standards</a:t>
            </a:r>
          </a:p>
          <a:p>
            <a:r>
              <a:rPr lang="en-US" dirty="0" smtClean="0"/>
              <a:t>Links to all available editions and commentaries (in and out of copyright)</a:t>
            </a:r>
          </a:p>
          <a:p>
            <a:r>
              <a:rPr lang="en-US" dirty="0" smtClean="0"/>
              <a:t>Classification of author by type of work (epic poet)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DLL Works Content Type Model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107469"/>
              </p:ext>
            </p:extLst>
          </p:nvPr>
        </p:nvGraphicFramePr>
        <p:xfrm>
          <a:off x="1295399" y="914404"/>
          <a:ext cx="6324600" cy="5562600"/>
        </p:xfrm>
        <a:graphic>
          <a:graphicData uri="http://schemas.openxmlformats.org/drawingml/2006/table">
            <a:tbl>
              <a:tblPr firstRow="1" firstCol="1" bandRow="1"/>
              <a:tblGrid>
                <a:gridCol w="3162300">
                  <a:extLst>
                    <a:ext uri="{9D8B030D-6E8A-4147-A177-3AD203B41FA5}">
                      <a16:colId xmlns:a16="http://schemas.microsoft.com/office/drawing/2014/main" xmlns="" val="3473574062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xmlns="" val="453097976"/>
                    </a:ext>
                  </a:extLst>
                </a:gridCol>
              </a:tblGrid>
              <a:tr h="222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Library catalog (MARC) element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Dublin Core element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0836939"/>
                  </a:ext>
                </a:extLst>
              </a:tr>
              <a:tr h="222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0955056"/>
                  </a:ext>
                </a:extLst>
              </a:tr>
              <a:tr h="222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 (link to authority record-URI)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236664"/>
                  </a:ext>
                </a:extLst>
              </a:tr>
              <a:tr h="222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contributors (e.g. scribes, illuminator)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contributors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9081226"/>
                  </a:ext>
                </a:extLst>
              </a:tr>
              <a:tr h="222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Title; hasPart (talk to Sam more)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6632824"/>
                  </a:ext>
                </a:extLst>
              </a:tr>
              <a:tr h="222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 (can be original date of MS or publication)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date; dateSubmitted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5532542"/>
                  </a:ext>
                </a:extLst>
              </a:tr>
              <a:tr h="222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Publisher (if applicable)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5191603"/>
                  </a:ext>
                </a:extLst>
              </a:tr>
              <a:tr h="222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format; medium?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4530809"/>
                  </a:ext>
                </a:extLst>
              </a:tr>
              <a:tr h="222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description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description; extent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8447163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 (perhaps Location/Provenance note if MS, status note, colophon, transmission history, etc.)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coverage; source; provenance; description; abstract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5588492"/>
                  </a:ext>
                </a:extLst>
              </a:tr>
              <a:tr h="222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8614129"/>
                  </a:ext>
                </a:extLst>
              </a:tr>
              <a:tr h="222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Copyright statement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rights; rightsholder; license;accessRights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166362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*Subject (most users did not use this element)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*Genre (part of Subject but in this case can be used as Literary form)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subject; type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6431838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 to external Manuscript item record(s) (repeatable)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relation; isVersionOf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4720342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 to digital copy(ies) of Manuscript (if available)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relation; isFormatOf; hasFormat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8826232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 to internal/external Edition(s) item record(s) (repeatable)???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relation; isVersionOf; hasVersion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7171069"/>
                  </a:ext>
                </a:extLst>
              </a:tr>
              <a:tr h="222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 to LDLT edition (if available)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relation; isVersionOf; hasVersion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7858607"/>
                  </a:ext>
                </a:extLst>
              </a:tr>
              <a:tr h="222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*Link to DLL Bibliography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0788566"/>
                  </a:ext>
                </a:extLst>
              </a:tr>
              <a:tr h="222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2381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0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Digital Latin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Social media campaign underway</a:t>
            </a:r>
          </a:p>
          <a:p>
            <a:r>
              <a:rPr lang="en-US" dirty="0" smtClean="0"/>
              <a:t>Informational site launched in June/July 2015</a:t>
            </a:r>
          </a:p>
          <a:p>
            <a:r>
              <a:rPr lang="en-US" dirty="0" smtClean="0"/>
              <a:t>User behavior studies completed</a:t>
            </a:r>
          </a:p>
          <a:p>
            <a:r>
              <a:rPr lang="en-US" dirty="0" smtClean="0"/>
              <a:t>Prototyping of visualization tools in progress</a:t>
            </a:r>
          </a:p>
          <a:p>
            <a:r>
              <a:rPr lang="en-US" dirty="0" smtClean="0"/>
              <a:t>CMS infrastructure in development</a:t>
            </a:r>
          </a:p>
          <a:p>
            <a:r>
              <a:rPr lang="en-US" dirty="0" smtClean="0"/>
              <a:t>Custom Drupal modules developed, now in testing</a:t>
            </a:r>
          </a:p>
          <a:p>
            <a:r>
              <a:rPr lang="en-US" dirty="0" smtClean="0"/>
              <a:t>Prototyping of DLL Catalog in July/October 2016</a:t>
            </a:r>
          </a:p>
          <a:p>
            <a:r>
              <a:rPr lang="en-US" dirty="0" smtClean="0"/>
              <a:t>Beta of DLL Catalog in Fall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 at: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Abbas, Co-PI (user study and DLL Catalog) </a:t>
            </a:r>
            <a:r>
              <a:rPr lang="en-US" dirty="0" smtClean="0">
                <a:hlinkClick r:id="rId2"/>
              </a:rPr>
              <a:t>jmabbas@ou.edu</a:t>
            </a:r>
            <a:endParaRPr lang="en-US" dirty="0" smtClean="0"/>
          </a:p>
          <a:p>
            <a:r>
              <a:rPr lang="en-US" dirty="0" smtClean="0"/>
              <a:t>Sam Huskey, PI (anything related to Latin stuff, encoding of digital critical apparatus, project vision, overview, etc.) </a:t>
            </a:r>
            <a:r>
              <a:rPr lang="en-US" dirty="0" smtClean="0">
                <a:hlinkClick r:id="rId3"/>
              </a:rPr>
              <a:t>huskey@ou.edu</a:t>
            </a:r>
            <a:endParaRPr lang="en-US" dirty="0" smtClean="0"/>
          </a:p>
          <a:p>
            <a:r>
              <a:rPr lang="en-US" dirty="0" smtClean="0"/>
              <a:t>Chris Weaver, Co-PI (visualization tools) </a:t>
            </a:r>
            <a:r>
              <a:rPr lang="en-US" dirty="0" smtClean="0">
                <a:hlinkClick r:id="rId4"/>
              </a:rPr>
              <a:t>weaver@cs.ou.edu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Andrew W. Mellon Foundation</a:t>
            </a:r>
          </a:p>
          <a:p>
            <a:r>
              <a:rPr lang="en-US" dirty="0" smtClean="0"/>
              <a:t>Society for Classical Studies</a:t>
            </a:r>
          </a:p>
          <a:p>
            <a:r>
              <a:rPr lang="en-US" dirty="0" smtClean="0"/>
              <a:t>Medieval Academy of America</a:t>
            </a:r>
          </a:p>
          <a:p>
            <a:r>
              <a:rPr lang="en-US" dirty="0" smtClean="0"/>
              <a:t>Renaissance Society of America</a:t>
            </a:r>
          </a:p>
          <a:p>
            <a:r>
              <a:rPr lang="en-US" dirty="0" smtClean="0"/>
              <a:t>The University of Oklahoma</a:t>
            </a:r>
          </a:p>
          <a:p>
            <a:r>
              <a:rPr lang="en-US" dirty="0" smtClean="0"/>
              <a:t>University of Oklahoma 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facilitate the finding and, where openly available and accessible online, the reading of all texts written in Latin</a:t>
            </a:r>
          </a:p>
          <a:p>
            <a:r>
              <a:rPr lang="en-US" dirty="0" smtClean="0"/>
              <a:t>To </a:t>
            </a:r>
            <a:r>
              <a:rPr lang="en-US" dirty="0"/>
              <a:t>publish and curate critical editions of Latin texts, of all types, from all eras, and to facilitate an ongoing scholarly conversation about these texts through open collaboration and </a:t>
            </a:r>
            <a:r>
              <a:rPr lang="en-US" dirty="0" smtClean="0"/>
              <a:t>annotation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LL-Architectur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52742"/>
            <a:ext cx="7583424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24 at 2.16.0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0"/>
            <a:ext cx="4890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rvius_marked_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178"/>
            <a:ext cx="9144000" cy="618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5_star_linked_open_data_mu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3" r="5793"/>
          <a:stretch>
            <a:fillRect/>
          </a:stretch>
        </p:blipFill>
        <p:spPr>
          <a:xfrm>
            <a:off x="4389755" y="1981200"/>
            <a:ext cx="3840480" cy="4343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58815" cy="1336956"/>
          </a:xfrm>
        </p:spPr>
        <p:txBody>
          <a:bodyPr/>
          <a:lstStyle/>
          <a:p>
            <a:pPr algn="l"/>
            <a:r>
              <a:rPr lang="en-US" sz="3600" dirty="0" smtClean="0"/>
              <a:t>Tools </a:t>
            </a:r>
            <a:r>
              <a:rPr lang="en-US" sz="3600" dirty="0"/>
              <a:t>or </a:t>
            </a:r>
            <a:r>
              <a:rPr lang="en-US" sz="3600" dirty="0" smtClean="0"/>
              <a:t>Methods Enabling the Digital Nature </a:t>
            </a:r>
            <a:r>
              <a:rPr lang="en-US" sz="3600" dirty="0"/>
              <a:t>of the </a:t>
            </a:r>
            <a:r>
              <a:rPr lang="en-US" sz="3600" dirty="0" smtClean="0"/>
              <a:t>Project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49275" y="2073381"/>
            <a:ext cx="3840480" cy="4343400"/>
          </a:xfrm>
        </p:spPr>
        <p:txBody>
          <a:bodyPr/>
          <a:lstStyle/>
          <a:p>
            <a:r>
              <a:rPr lang="en-US" dirty="0"/>
              <a:t>Drupal </a:t>
            </a:r>
            <a:r>
              <a:rPr lang="en-US" dirty="0" smtClean="0"/>
              <a:t>CMS</a:t>
            </a:r>
          </a:p>
          <a:p>
            <a:pPr lvl="1"/>
            <a:r>
              <a:rPr lang="en-US" dirty="0" smtClean="0"/>
              <a:t>Custom metadata harvesting module</a:t>
            </a:r>
          </a:p>
          <a:p>
            <a:pPr lvl="1"/>
            <a:r>
              <a:rPr lang="en-US" dirty="0" smtClean="0"/>
              <a:t>Custom entity linking module</a:t>
            </a:r>
            <a:endParaRPr lang="en-US" dirty="0"/>
          </a:p>
          <a:p>
            <a:r>
              <a:rPr lang="en-US" dirty="0"/>
              <a:t>TEI XML</a:t>
            </a:r>
          </a:p>
          <a:p>
            <a:r>
              <a:rPr lang="en-US" dirty="0" smtClean="0"/>
              <a:t>Data visualization and analysis</a:t>
            </a:r>
          </a:p>
          <a:p>
            <a:pPr lvl="1"/>
            <a:r>
              <a:rPr lang="en-US" dirty="0" smtClean="0"/>
              <a:t>Improvise</a:t>
            </a:r>
          </a:p>
          <a:p>
            <a:pPr lvl="1"/>
            <a:r>
              <a:rPr lang="en-US" dirty="0" smtClean="0"/>
              <a:t>Desktop tools built by CS GRAs</a:t>
            </a:r>
          </a:p>
        </p:txBody>
      </p:sp>
    </p:spTree>
    <p:extLst>
      <p:ext uri="{BB962C8B-B14F-4D97-AF65-F5344CB8AC3E}">
        <p14:creationId xmlns:p14="http://schemas.microsoft.com/office/powerpoint/2010/main" val="10705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researchers, system designers with a picture of the user group(s)’ behaviors, information needs, tasks, interactions, and processes while using systems and other resources to satisfy information needs or to develop new knowledge. Usually to accomplish a specific set of tasks or activities.</a:t>
            </a:r>
          </a:p>
          <a:p>
            <a:r>
              <a:rPr lang="en-US" dirty="0" smtClean="0"/>
              <a:t>Can be part </a:t>
            </a:r>
            <a:r>
              <a:rPr lang="en-US" dirty="0" smtClean="0"/>
              <a:t>of user-centered design process</a:t>
            </a:r>
          </a:p>
          <a:p>
            <a:r>
              <a:rPr lang="en-US" dirty="0" smtClean="0"/>
              <a:t>Inform development of interfaces, underlying data model for system architecture, metadata schema, interface design to support user tasks.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Study in DLL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IB study for the DLL was designed with specific goals in mind:</a:t>
            </a:r>
          </a:p>
          <a:p>
            <a:pPr lvl="1"/>
            <a:r>
              <a:rPr lang="en-US" dirty="0" smtClean="0"/>
              <a:t>Gain a greater understanding about the information behavior of the 3 user groups (Latin scholars, graduate students, and high school teachers who teach Latin)</a:t>
            </a:r>
          </a:p>
          <a:p>
            <a:pPr lvl="1"/>
            <a:r>
              <a:rPr lang="en-US" dirty="0" smtClean="0"/>
              <a:t>Determine the work process of scholars who edit a critical edition or create a commentary</a:t>
            </a:r>
          </a:p>
          <a:p>
            <a:pPr lvl="1"/>
            <a:r>
              <a:rPr lang="en-US" dirty="0" smtClean="0"/>
              <a:t>Determine how the three user groups use critical editions/apparatus in their scholarship, teaching, and other activities</a:t>
            </a:r>
          </a:p>
          <a:p>
            <a:pPr lvl="1"/>
            <a:r>
              <a:rPr lang="en-US" dirty="0" smtClean="0"/>
              <a:t>Outline the print and digital resources used by the three user groups, </a:t>
            </a:r>
          </a:p>
          <a:p>
            <a:pPr lvl="2"/>
            <a:r>
              <a:rPr lang="en-US" dirty="0" smtClean="0"/>
              <a:t>the reasons for use</a:t>
            </a:r>
          </a:p>
          <a:p>
            <a:pPr lvl="2"/>
            <a:r>
              <a:rPr lang="en-US" dirty="0" smtClean="0"/>
              <a:t>Issues encountered when using resources</a:t>
            </a:r>
          </a:p>
          <a:p>
            <a:pPr lvl="2"/>
            <a:r>
              <a:rPr lang="en-US" dirty="0" smtClean="0"/>
              <a:t>Features liked/disliked/essential</a:t>
            </a:r>
          </a:p>
          <a:p>
            <a:pPr lvl="1"/>
            <a:r>
              <a:rPr lang="en-US" dirty="0" smtClean="0"/>
              <a:t>Elicit ideas for DLL catalog design, LDLT and DLL features and desired functionality of difference systems within the 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666</TotalTime>
  <Words>1252</Words>
  <Application>Microsoft Office PowerPoint</Application>
  <PresentationFormat>On-screen Show (4:3)</PresentationFormat>
  <Paragraphs>234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Palatino Linotype</vt:lpstr>
      <vt:lpstr>Times New Roman</vt:lpstr>
      <vt:lpstr>Executive</vt:lpstr>
      <vt:lpstr>How I Learned to Love Classical Studies: </vt:lpstr>
      <vt:lpstr>Partners</vt:lpstr>
      <vt:lpstr>Mission</vt:lpstr>
      <vt:lpstr>PowerPoint Presentation</vt:lpstr>
      <vt:lpstr>PowerPoint Presentation</vt:lpstr>
      <vt:lpstr>PowerPoint Presentation</vt:lpstr>
      <vt:lpstr>Tools or Methods Enabling the Digital Nature of the Project</vt:lpstr>
      <vt:lpstr>Information behavior</vt:lpstr>
      <vt:lpstr>IB Study in DLL</vt:lpstr>
      <vt:lpstr>Method</vt:lpstr>
      <vt:lpstr>Data analysis</vt:lpstr>
      <vt:lpstr>Outcomes</vt:lpstr>
      <vt:lpstr>Outcomes cont.</vt:lpstr>
      <vt:lpstr>PowerPoint Presentation</vt:lpstr>
      <vt:lpstr>PowerPoint Presentation</vt:lpstr>
      <vt:lpstr>Outcomes cont.</vt:lpstr>
      <vt:lpstr>PowerPoint Presentation</vt:lpstr>
      <vt:lpstr>Digital Latin Library</vt:lpstr>
      <vt:lpstr>Contact us at: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Latin Library:</dc:title>
  <dc:creator>Abbas, June M.</dc:creator>
  <cp:lastModifiedBy>june abbas</cp:lastModifiedBy>
  <cp:revision>53</cp:revision>
  <dcterms:created xsi:type="dcterms:W3CDTF">2015-04-08T15:54:13Z</dcterms:created>
  <dcterms:modified xsi:type="dcterms:W3CDTF">2016-09-04T16:13:19Z</dcterms:modified>
</cp:coreProperties>
</file>